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8" r:id="rId6"/>
    <p:sldId id="280" r:id="rId7"/>
    <p:sldId id="287" r:id="rId8"/>
    <p:sldId id="279" r:id="rId9"/>
  </p:sldIdLst>
  <p:sldSz cx="12192000" cy="6858000"/>
  <p:notesSz cx="6797675" cy="9872663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580817-5BCF-4EE5-8039-78ACA7007943}" v="3" dt="2026-02-24T12:16:44.3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gerður Rúnarsdóttir" userId="9281ebb2-3017-4879-9682-3cfa73d40f7c" providerId="ADAL" clId="{CD2FD7D9-EAD3-4EC7-AD1D-B4E6657C452C}"/>
    <pc:docChg chg="addSld delSld modSld sldOrd">
      <pc:chgData name="Valgerður Rúnarsdóttir" userId="9281ebb2-3017-4879-9682-3cfa73d40f7c" providerId="ADAL" clId="{CD2FD7D9-EAD3-4EC7-AD1D-B4E6657C452C}" dt="2026-02-24T12:56:51.956" v="312" actId="47"/>
      <pc:docMkLst>
        <pc:docMk/>
      </pc:docMkLst>
      <pc:sldChg chg="modSp mod">
        <pc:chgData name="Valgerður Rúnarsdóttir" userId="9281ebb2-3017-4879-9682-3cfa73d40f7c" providerId="ADAL" clId="{CD2FD7D9-EAD3-4EC7-AD1D-B4E6657C452C}" dt="2026-02-24T12:05:15.950" v="5" actId="20577"/>
        <pc:sldMkLst>
          <pc:docMk/>
          <pc:sldMk cId="1768282271" sldId="256"/>
        </pc:sldMkLst>
        <pc:spChg chg="mod">
          <ac:chgData name="Valgerður Rúnarsdóttir" userId="9281ebb2-3017-4879-9682-3cfa73d40f7c" providerId="ADAL" clId="{CD2FD7D9-EAD3-4EC7-AD1D-B4E6657C452C}" dt="2026-02-24T12:05:15.950" v="5" actId="20577"/>
          <ac:spMkLst>
            <pc:docMk/>
            <pc:sldMk cId="1768282271" sldId="256"/>
            <ac:spMk id="2" creationId="{AEC70949-3875-5D9A-5EBA-31235E62146D}"/>
          </ac:spMkLst>
        </pc:spChg>
      </pc:sldChg>
      <pc:sldChg chg="del">
        <pc:chgData name="Valgerður Rúnarsdóttir" userId="9281ebb2-3017-4879-9682-3cfa73d40f7c" providerId="ADAL" clId="{CD2FD7D9-EAD3-4EC7-AD1D-B4E6657C452C}" dt="2026-02-24T12:56:48.474" v="311" actId="47"/>
        <pc:sldMkLst>
          <pc:docMk/>
          <pc:sldMk cId="269298414" sldId="275"/>
        </pc:sldMkLst>
      </pc:sldChg>
      <pc:sldChg chg="modSp mod">
        <pc:chgData name="Valgerður Rúnarsdóttir" userId="9281ebb2-3017-4879-9682-3cfa73d40f7c" providerId="ADAL" clId="{CD2FD7D9-EAD3-4EC7-AD1D-B4E6657C452C}" dt="2026-02-24T12:05:24.460" v="7" actId="20577"/>
        <pc:sldMkLst>
          <pc:docMk/>
          <pc:sldMk cId="1327650456" sldId="278"/>
        </pc:sldMkLst>
        <pc:spChg chg="mod">
          <ac:chgData name="Valgerður Rúnarsdóttir" userId="9281ebb2-3017-4879-9682-3cfa73d40f7c" providerId="ADAL" clId="{CD2FD7D9-EAD3-4EC7-AD1D-B4E6657C452C}" dt="2026-02-24T12:05:24.460" v="7" actId="20577"/>
          <ac:spMkLst>
            <pc:docMk/>
            <pc:sldMk cId="1327650456" sldId="278"/>
            <ac:spMk id="2" creationId="{D4D03480-EFC8-3459-86A1-F44D2215E109}"/>
          </ac:spMkLst>
        </pc:spChg>
      </pc:sldChg>
      <pc:sldChg chg="modSp mod">
        <pc:chgData name="Valgerður Rúnarsdóttir" userId="9281ebb2-3017-4879-9682-3cfa73d40f7c" providerId="ADAL" clId="{CD2FD7D9-EAD3-4EC7-AD1D-B4E6657C452C}" dt="2026-02-24T12:15:19.842" v="308" actId="20577"/>
        <pc:sldMkLst>
          <pc:docMk/>
          <pc:sldMk cId="4010137622" sldId="279"/>
        </pc:sldMkLst>
        <pc:spChg chg="mod">
          <ac:chgData name="Valgerður Rúnarsdóttir" userId="9281ebb2-3017-4879-9682-3cfa73d40f7c" providerId="ADAL" clId="{CD2FD7D9-EAD3-4EC7-AD1D-B4E6657C452C}" dt="2026-02-24T12:14:16.477" v="279" actId="20577"/>
          <ac:spMkLst>
            <pc:docMk/>
            <pc:sldMk cId="4010137622" sldId="279"/>
            <ac:spMk id="2" creationId="{A4686473-7D95-583E-8D4D-F5A7D8CEFC9D}"/>
          </ac:spMkLst>
        </pc:spChg>
        <pc:spChg chg="mod">
          <ac:chgData name="Valgerður Rúnarsdóttir" userId="9281ebb2-3017-4879-9682-3cfa73d40f7c" providerId="ADAL" clId="{CD2FD7D9-EAD3-4EC7-AD1D-B4E6657C452C}" dt="2026-02-24T12:15:19.842" v="308" actId="20577"/>
          <ac:spMkLst>
            <pc:docMk/>
            <pc:sldMk cId="4010137622" sldId="279"/>
            <ac:spMk id="3" creationId="{8BE799A7-5A9C-1145-4879-74E593CF85F2}"/>
          </ac:spMkLst>
        </pc:spChg>
      </pc:sldChg>
      <pc:sldChg chg="modSp mod">
        <pc:chgData name="Valgerður Rúnarsdóttir" userId="9281ebb2-3017-4879-9682-3cfa73d40f7c" providerId="ADAL" clId="{CD2FD7D9-EAD3-4EC7-AD1D-B4E6657C452C}" dt="2026-02-24T12:09:21.344" v="207" actId="20577"/>
        <pc:sldMkLst>
          <pc:docMk/>
          <pc:sldMk cId="3640169221" sldId="280"/>
        </pc:sldMkLst>
        <pc:spChg chg="mod">
          <ac:chgData name="Valgerður Rúnarsdóttir" userId="9281ebb2-3017-4879-9682-3cfa73d40f7c" providerId="ADAL" clId="{CD2FD7D9-EAD3-4EC7-AD1D-B4E6657C452C}" dt="2026-02-24T12:09:21.344" v="207" actId="20577"/>
          <ac:spMkLst>
            <pc:docMk/>
            <pc:sldMk cId="3640169221" sldId="280"/>
            <ac:spMk id="3" creationId="{39BEC207-6AC1-8ACE-B152-57D437ED333A}"/>
          </ac:spMkLst>
        </pc:spChg>
      </pc:sldChg>
      <pc:sldChg chg="ord">
        <pc:chgData name="Valgerður Rúnarsdóttir" userId="9281ebb2-3017-4879-9682-3cfa73d40f7c" providerId="ADAL" clId="{CD2FD7D9-EAD3-4EC7-AD1D-B4E6657C452C}" dt="2026-02-24T12:15:42.322" v="310"/>
        <pc:sldMkLst>
          <pc:docMk/>
          <pc:sldMk cId="1497704312" sldId="284"/>
        </pc:sldMkLst>
      </pc:sldChg>
      <pc:sldChg chg="del">
        <pc:chgData name="Valgerður Rúnarsdóttir" userId="9281ebb2-3017-4879-9682-3cfa73d40f7c" providerId="ADAL" clId="{CD2FD7D9-EAD3-4EC7-AD1D-B4E6657C452C}" dt="2026-02-24T12:56:51.956" v="312" actId="47"/>
        <pc:sldMkLst>
          <pc:docMk/>
          <pc:sldMk cId="3335483730" sldId="285"/>
        </pc:sldMkLst>
      </pc:sldChg>
      <pc:sldChg chg="addSp delSp modSp new mod">
        <pc:chgData name="Valgerður Rúnarsdóttir" userId="9281ebb2-3017-4879-9682-3cfa73d40f7c" providerId="ADAL" clId="{CD2FD7D9-EAD3-4EC7-AD1D-B4E6657C452C}" dt="2026-02-24T12:10:58.889" v="270" actId="122"/>
        <pc:sldMkLst>
          <pc:docMk/>
          <pc:sldMk cId="2389561006" sldId="287"/>
        </pc:sldMkLst>
        <pc:spChg chg="mod">
          <ac:chgData name="Valgerður Rúnarsdóttir" userId="9281ebb2-3017-4879-9682-3cfa73d40f7c" providerId="ADAL" clId="{CD2FD7D9-EAD3-4EC7-AD1D-B4E6657C452C}" dt="2026-02-24T12:10:58.889" v="270" actId="122"/>
          <ac:spMkLst>
            <pc:docMk/>
            <pc:sldMk cId="2389561006" sldId="287"/>
            <ac:spMk id="2" creationId="{6BEC7845-CB89-69F7-2C0E-9408EB8F3E2E}"/>
          </ac:spMkLst>
        </pc:spChg>
        <pc:spChg chg="del">
          <ac:chgData name="Valgerður Rúnarsdóttir" userId="9281ebb2-3017-4879-9682-3cfa73d40f7c" providerId="ADAL" clId="{CD2FD7D9-EAD3-4EC7-AD1D-B4E6657C452C}" dt="2026-02-24T12:09:50.722" v="209"/>
          <ac:spMkLst>
            <pc:docMk/>
            <pc:sldMk cId="2389561006" sldId="287"/>
            <ac:spMk id="3" creationId="{098531E8-05C4-8A16-EC99-A2EDFBF42556}"/>
          </ac:spMkLst>
        </pc:spChg>
        <pc:graphicFrameChg chg="add mod">
          <ac:chgData name="Valgerður Rúnarsdóttir" userId="9281ebb2-3017-4879-9682-3cfa73d40f7c" providerId="ADAL" clId="{CD2FD7D9-EAD3-4EC7-AD1D-B4E6657C452C}" dt="2026-02-24T12:09:50.722" v="209"/>
          <ac:graphicFrameMkLst>
            <pc:docMk/>
            <pc:sldMk cId="2389561006" sldId="287"/>
            <ac:graphicFrameMk id="4" creationId="{D08CE3CF-560F-6C53-35B9-AEDDC959D96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A385A-A086-59FD-20A2-30BDD2975C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73B1B5-B6A7-CE28-4B5C-BA510F2950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D178DB-E256-E3B8-C006-F257A8446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A2D38-65BD-41DA-A89E-23EEE519FC06}" type="datetimeFigureOut">
              <a:rPr lang="is-IS" smtClean="0"/>
              <a:t>8.4.2026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EFE5B0-2135-B2AC-A78F-8CC88FCD0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C1898-2C75-E794-1C3B-0639DB31C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0EFD8-B377-4DF4-8FAA-1BB3513EC3E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77826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52C96-4D1E-93BD-0A9C-B1F3C055C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685943-728D-0353-0A11-0D62D3A1E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3749C5-7220-CCC9-FC46-46B0D1867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A2D38-65BD-41DA-A89E-23EEE519FC06}" type="datetimeFigureOut">
              <a:rPr lang="is-IS" smtClean="0"/>
              <a:t>8.4.2026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A2371-3153-3A01-54AD-5F3D5FB4A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52171-1356-CBDA-9A7E-223D9D829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0EFD8-B377-4DF4-8FAA-1BB3513EC3E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974428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CB7A4B-A3EA-5045-75BA-7DD158B468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CEA846-93C8-A0AD-CAE4-B6500EC9C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21686-B05B-E042-6CC0-9375C5A9A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A2D38-65BD-41DA-A89E-23EEE519FC06}" type="datetimeFigureOut">
              <a:rPr lang="is-IS" smtClean="0"/>
              <a:t>8.4.2026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F4B00-28F5-7400-944B-90833406E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86A83-A6C9-60A7-5C8D-1D9B84597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0EFD8-B377-4DF4-8FAA-1BB3513EC3E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979605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539C4-0893-AFD6-EBCC-53D5D1F44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61709-8A5C-2134-EC55-D6E933A45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42AC1-04AA-DAB1-7CE9-2BA05C99D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A2D38-65BD-41DA-A89E-23EEE519FC06}" type="datetimeFigureOut">
              <a:rPr lang="is-IS" smtClean="0"/>
              <a:t>8.4.2026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EA6F23-5A4A-91DA-30A7-58C80B130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7FACC-ACBA-85EF-47DB-DB6786F46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0EFD8-B377-4DF4-8FAA-1BB3513EC3E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9457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F58D7-554B-B375-303A-B4FF7930A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2A42E5-5C41-A808-FDB8-998FD7B74B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EB868-F5E4-3760-A0EC-8227BE14B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A2D38-65BD-41DA-A89E-23EEE519FC06}" type="datetimeFigureOut">
              <a:rPr lang="is-IS" smtClean="0"/>
              <a:t>8.4.2026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E0A24-156C-9857-EF98-F9D5C6C9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58300-BA7E-8DDF-2926-46FA35991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0EFD8-B377-4DF4-8FAA-1BB3513EC3E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15753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B1F19-12E3-B79C-3A5C-2C27BF027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E8D63-C161-F292-1AAA-467A530F9B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573EF7-6D9A-B6E8-D321-9A0E46102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CC8FB8-70D9-8EE2-5DB5-D17EB9C7A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A2D38-65BD-41DA-A89E-23EEE519FC06}" type="datetimeFigureOut">
              <a:rPr lang="is-IS" smtClean="0"/>
              <a:t>8.4.2026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59AE8C-FFBF-28E4-9B90-6B3F0FE9B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D915E6-BE52-499B-2DC8-243C4E0F7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0EFD8-B377-4DF4-8FAA-1BB3513EC3E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109893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0D947-78B0-C5F0-9E36-B32A6E30F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798E90-3FEA-8477-520A-670FAAA0D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091CD5-6974-FB84-AE6A-6ABE07127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EE86E-E012-4828-5F44-4FB54D82A1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60B831-4793-54E5-62FA-819B296402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791265-4BDE-F786-91F2-D5A661D33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A2D38-65BD-41DA-A89E-23EEE519FC06}" type="datetimeFigureOut">
              <a:rPr lang="is-IS" smtClean="0"/>
              <a:t>8.4.2026</a:t>
            </a:fld>
            <a:endParaRPr lang="is-I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1F26F0-EBB7-C03A-4BCB-F9E88DCB8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5B99D4-F217-13D8-319D-FCF365BDC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0EFD8-B377-4DF4-8FAA-1BB3513EC3E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118305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83DC0-5FD9-4BAD-3D43-53BBE45FD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FA2FF7-9204-22A2-9A00-F78D1F425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A2D38-65BD-41DA-A89E-23EEE519FC06}" type="datetimeFigureOut">
              <a:rPr lang="is-IS" smtClean="0"/>
              <a:t>8.4.2026</a:t>
            </a:fld>
            <a:endParaRPr lang="is-I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231EB1-1848-BE34-DC94-CB81E933B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D0834E-5C58-93A6-551C-C43DA7EFD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0EFD8-B377-4DF4-8FAA-1BB3513EC3E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170440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3CE3ED-E18D-06C5-12C5-D1ED2072E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A2D38-65BD-41DA-A89E-23EEE519FC06}" type="datetimeFigureOut">
              <a:rPr lang="is-IS" smtClean="0"/>
              <a:t>8.4.2026</a:t>
            </a:fld>
            <a:endParaRPr lang="is-I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1E43C5-338E-FB97-4C03-55C817566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2C1BEC-1696-D2F1-643C-EDF6CE935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0EFD8-B377-4DF4-8FAA-1BB3513EC3E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872767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2EABF-9AA8-58B1-7122-31E67C43F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05B8A-7A3E-ECF4-AFA6-C5D9DDCBD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A3464E-81C5-86D1-E952-C3E1416FCB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220BBC-D763-3464-9DE1-E6FC4668A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A2D38-65BD-41DA-A89E-23EEE519FC06}" type="datetimeFigureOut">
              <a:rPr lang="is-IS" smtClean="0"/>
              <a:t>8.4.2026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E98D9-B4FA-0472-DDD1-132A69FC9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9295E3-9798-6C70-6343-92B9941B9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0EFD8-B377-4DF4-8FAA-1BB3513EC3E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54914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FE5AF-533A-F5B6-BEEE-E834A1803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6E4A66-0B6E-354A-6709-DA8FBA79CD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E80784-E380-C3BE-1986-439C75B435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32036A-DA07-0458-5362-62D172827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A2D38-65BD-41DA-A89E-23EEE519FC06}" type="datetimeFigureOut">
              <a:rPr lang="is-IS" smtClean="0"/>
              <a:t>8.4.2026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CF8CBD-9F31-9A9B-8270-0C16765B9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61744E-FAB6-6F7A-7AD6-A73659D7E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0EFD8-B377-4DF4-8FAA-1BB3513EC3E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235920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F8E8F4-17B9-4115-278F-6D12DF188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444B6E-394A-2AE6-0799-657F37CFF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BA497-F71A-3160-74F9-D9D66D8D7D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A2D38-65BD-41DA-A89E-23EEE519FC06}" type="datetimeFigureOut">
              <a:rPr lang="is-IS" smtClean="0"/>
              <a:t>8.4.2026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08E44-7F52-FF2D-5FD4-D1B3CBCFDD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4EE1D-DA39-BF28-CD96-1CEF8341F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0EFD8-B377-4DF4-8FAA-1BB3513EC3E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616617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70949-3875-5D9A-5EBA-31235E6214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6756"/>
            <a:ext cx="9144000" cy="2387600"/>
          </a:xfrm>
        </p:spPr>
        <p:txBody>
          <a:bodyPr>
            <a:normAutofit/>
          </a:bodyPr>
          <a:lstStyle/>
          <a:p>
            <a:r>
              <a:rPr lang="is-IS" b="1" dirty="0"/>
              <a:t>Aðalfundur FSL 2026</a:t>
            </a:r>
            <a:br>
              <a:rPr lang="is-IS" b="1" dirty="0"/>
            </a:br>
            <a:r>
              <a:rPr lang="is-IS" b="1" dirty="0"/>
              <a:t>Ársreikningar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10B6E1-E09E-BA69-2967-597AF1476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 fontScale="85000" lnSpcReduction="20000"/>
          </a:bodyPr>
          <a:lstStyle/>
          <a:p>
            <a:endParaRPr lang="is-IS" dirty="0"/>
          </a:p>
          <a:p>
            <a:r>
              <a:rPr lang="is-IS" dirty="0"/>
              <a:t>Gjaldkeri frá vori 2021</a:t>
            </a:r>
          </a:p>
          <a:p>
            <a:r>
              <a:rPr lang="is-IS" dirty="0"/>
              <a:t>Valgerður Rúnarsdóttir</a:t>
            </a:r>
          </a:p>
          <a:p>
            <a:r>
              <a:rPr lang="is-IS" dirty="0"/>
              <a:t>Skoðunarmenn reikninga:</a:t>
            </a:r>
          </a:p>
          <a:p>
            <a:r>
              <a:rPr lang="is-IS" dirty="0"/>
              <a:t>Gunnar Bjarni Ragnarsson </a:t>
            </a:r>
          </a:p>
          <a:p>
            <a:r>
              <a:rPr lang="is-IS" dirty="0"/>
              <a:t>Gunnar Þór Gunnarsson</a:t>
            </a:r>
          </a:p>
        </p:txBody>
      </p:sp>
    </p:spTree>
    <p:extLst>
      <p:ext uri="{BB962C8B-B14F-4D97-AF65-F5344CB8AC3E}">
        <p14:creationId xmlns:p14="http://schemas.microsoft.com/office/powerpoint/2010/main" val="1768282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CD10A-53A6-6328-D08E-12DF6B40A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03480-EFC8-3459-86A1-F44D2215E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212"/>
            <a:ext cx="10515600" cy="1325563"/>
          </a:xfrm>
        </p:spPr>
        <p:txBody>
          <a:bodyPr/>
          <a:lstStyle/>
          <a:p>
            <a:r>
              <a:rPr lang="en-US" b="1" dirty="0" err="1"/>
              <a:t>Ársreikningur</a:t>
            </a:r>
            <a:r>
              <a:rPr lang="en-US" b="1" dirty="0"/>
              <a:t> </a:t>
            </a:r>
            <a:r>
              <a:rPr lang="en-US" b="1" dirty="0" err="1"/>
              <a:t>fyrir</a:t>
            </a:r>
            <a:r>
              <a:rPr lang="en-US" b="1" dirty="0"/>
              <a:t> 2025</a:t>
            </a:r>
            <a:endParaRPr lang="is-I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41C0E-C7B0-C74C-E3A1-87F60BAFE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717" y="1578634"/>
            <a:ext cx="11119449" cy="4813540"/>
          </a:xfrm>
        </p:spPr>
        <p:txBody>
          <a:bodyPr>
            <a:normAutofit/>
          </a:bodyPr>
          <a:lstStyle/>
          <a:p>
            <a:r>
              <a:rPr lang="en-US" dirty="0" err="1"/>
              <a:t>Tekjur</a:t>
            </a:r>
            <a:r>
              <a:rPr lang="en-US" dirty="0"/>
              <a:t> </a:t>
            </a:r>
            <a:r>
              <a:rPr lang="en-US" dirty="0" err="1"/>
              <a:t>eru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Greidd</a:t>
            </a:r>
            <a:r>
              <a:rPr lang="en-US" dirty="0"/>
              <a:t> </a:t>
            </a:r>
            <a:r>
              <a:rPr lang="en-US" dirty="0" err="1"/>
              <a:t>félagsgjöld</a:t>
            </a:r>
            <a:r>
              <a:rPr lang="en-US" dirty="0"/>
              <a:t>, 5000 </a:t>
            </a:r>
            <a:r>
              <a:rPr lang="en-US" dirty="0" err="1"/>
              <a:t>kr</a:t>
            </a:r>
            <a:r>
              <a:rPr lang="en-US" dirty="0"/>
              <a:t> á </a:t>
            </a:r>
            <a:r>
              <a:rPr lang="en-US" dirty="0" err="1"/>
              <a:t>mann</a:t>
            </a:r>
            <a:endParaRPr lang="en-US" dirty="0"/>
          </a:p>
          <a:p>
            <a:pPr lvl="1"/>
            <a:r>
              <a:rPr lang="en-US" dirty="0"/>
              <a:t>LÍ </a:t>
            </a:r>
            <a:r>
              <a:rPr lang="en-US" dirty="0" err="1"/>
              <a:t>skuldabréf</a:t>
            </a:r>
            <a:endParaRPr lang="en-US" dirty="0"/>
          </a:p>
          <a:p>
            <a:pPr lvl="1"/>
            <a:r>
              <a:rPr lang="en-US" dirty="0" err="1"/>
              <a:t>Vaxtatekjur</a:t>
            </a:r>
            <a:r>
              <a:rPr lang="en-US" dirty="0"/>
              <a:t> </a:t>
            </a:r>
            <a:r>
              <a:rPr lang="en-US" dirty="0" err="1"/>
              <a:t>vegna</a:t>
            </a:r>
            <a:r>
              <a:rPr lang="en-US" dirty="0"/>
              <a:t> </a:t>
            </a:r>
            <a:r>
              <a:rPr lang="en-US" dirty="0" err="1"/>
              <a:t>tveggja</a:t>
            </a:r>
            <a:r>
              <a:rPr lang="en-US" dirty="0"/>
              <a:t> </a:t>
            </a:r>
            <a:r>
              <a:rPr lang="en-US" dirty="0" err="1"/>
              <a:t>reikninga</a:t>
            </a:r>
            <a:r>
              <a:rPr lang="en-US" dirty="0"/>
              <a:t> FSL</a:t>
            </a:r>
          </a:p>
          <a:p>
            <a:pPr lvl="1"/>
            <a:endParaRPr lang="en-US" dirty="0"/>
          </a:p>
          <a:p>
            <a:r>
              <a:rPr lang="en-US" dirty="0" err="1"/>
              <a:t>Gjöld</a:t>
            </a:r>
            <a:r>
              <a:rPr lang="en-US" dirty="0"/>
              <a:t> </a:t>
            </a:r>
            <a:r>
              <a:rPr lang="en-US" dirty="0" err="1"/>
              <a:t>eru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Fjármagnstekjuskattur</a:t>
            </a:r>
            <a:r>
              <a:rPr lang="en-US" dirty="0"/>
              <a:t> </a:t>
            </a:r>
            <a:r>
              <a:rPr lang="en-US" dirty="0" err="1"/>
              <a:t>vegna</a:t>
            </a:r>
            <a:r>
              <a:rPr lang="en-US" dirty="0"/>
              <a:t> </a:t>
            </a:r>
            <a:r>
              <a:rPr lang="en-US" dirty="0" err="1"/>
              <a:t>tveggja</a:t>
            </a:r>
            <a:r>
              <a:rPr lang="en-US" dirty="0"/>
              <a:t> </a:t>
            </a:r>
            <a:r>
              <a:rPr lang="en-US" dirty="0" err="1"/>
              <a:t>reikninga</a:t>
            </a:r>
            <a:r>
              <a:rPr lang="en-US" dirty="0"/>
              <a:t> FSL</a:t>
            </a:r>
          </a:p>
          <a:p>
            <a:pPr lvl="1"/>
            <a:r>
              <a:rPr lang="en-US" dirty="0" err="1"/>
              <a:t>Innheimtuþjónusta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(</a:t>
            </a:r>
            <a:r>
              <a:rPr lang="en-US" dirty="0" err="1"/>
              <a:t>fyrir</a:t>
            </a:r>
            <a:r>
              <a:rPr lang="en-US" dirty="0"/>
              <a:t> </a:t>
            </a:r>
            <a:r>
              <a:rPr lang="en-US" dirty="0" err="1"/>
              <a:t>félagsgjöldum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Annar</a:t>
            </a:r>
            <a:r>
              <a:rPr lang="en-US" dirty="0"/>
              <a:t> </a:t>
            </a:r>
            <a:r>
              <a:rPr lang="en-US" dirty="0" err="1"/>
              <a:t>kostnaður</a:t>
            </a:r>
            <a:r>
              <a:rPr lang="en-US" dirty="0"/>
              <a:t> </a:t>
            </a:r>
            <a:r>
              <a:rPr lang="en-US" dirty="0" err="1"/>
              <a:t>frá</a:t>
            </a:r>
            <a:r>
              <a:rPr lang="en-US" dirty="0"/>
              <a:t> </a:t>
            </a:r>
            <a:r>
              <a:rPr lang="en-US" dirty="0" err="1"/>
              <a:t>stjórn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327650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81520-C921-0216-63DA-5AD191418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D54D8-0C5F-B379-B73B-7E5FF77E1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212"/>
            <a:ext cx="10515600" cy="1325563"/>
          </a:xfrm>
        </p:spPr>
        <p:txBody>
          <a:bodyPr/>
          <a:lstStyle/>
          <a:p>
            <a:r>
              <a:rPr lang="en-US" b="1" dirty="0" err="1"/>
              <a:t>Ársreikningur</a:t>
            </a:r>
            <a:r>
              <a:rPr lang="en-US" b="1" dirty="0"/>
              <a:t> </a:t>
            </a:r>
            <a:r>
              <a:rPr lang="en-US" b="1" dirty="0" err="1"/>
              <a:t>fyrir</a:t>
            </a:r>
            <a:r>
              <a:rPr lang="en-US" b="1" dirty="0"/>
              <a:t> 2024</a:t>
            </a:r>
            <a:endParaRPr lang="is-I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EC207-6AC1-8ACE-B152-57D437ED3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717" y="1578634"/>
            <a:ext cx="11119449" cy="4813540"/>
          </a:xfrm>
        </p:spPr>
        <p:txBody>
          <a:bodyPr>
            <a:normAutofit/>
          </a:bodyPr>
          <a:lstStyle/>
          <a:p>
            <a:r>
              <a:rPr lang="en-US" dirty="0" err="1"/>
              <a:t>Sendar</a:t>
            </a:r>
            <a:r>
              <a:rPr lang="en-US" dirty="0"/>
              <a:t> </a:t>
            </a:r>
            <a:r>
              <a:rPr lang="en-US" dirty="0" err="1"/>
              <a:t>voru</a:t>
            </a:r>
            <a:r>
              <a:rPr lang="en-US" dirty="0"/>
              <a:t> </a:t>
            </a:r>
            <a:r>
              <a:rPr lang="en-US" dirty="0" err="1"/>
              <a:t>út</a:t>
            </a:r>
            <a:r>
              <a:rPr lang="en-US" dirty="0"/>
              <a:t> </a:t>
            </a:r>
            <a:r>
              <a:rPr lang="en-US" dirty="0" err="1"/>
              <a:t>kröfur</a:t>
            </a:r>
            <a:r>
              <a:rPr lang="en-US" dirty="0"/>
              <a:t> </a:t>
            </a:r>
            <a:r>
              <a:rPr lang="en-US" dirty="0" err="1"/>
              <a:t>fyrir</a:t>
            </a:r>
            <a:r>
              <a:rPr lang="en-US" dirty="0"/>
              <a:t> </a:t>
            </a:r>
            <a:r>
              <a:rPr lang="en-US" dirty="0" err="1"/>
              <a:t>félagsgjöld</a:t>
            </a:r>
            <a:r>
              <a:rPr lang="en-US" dirty="0"/>
              <a:t> 5000 </a:t>
            </a:r>
            <a:r>
              <a:rPr lang="en-US" dirty="0" err="1"/>
              <a:t>kr</a:t>
            </a:r>
            <a:r>
              <a:rPr lang="en-US" dirty="0"/>
              <a:t> á 390 </a:t>
            </a:r>
            <a:r>
              <a:rPr lang="en-US" dirty="0" err="1"/>
              <a:t>einstakling</a:t>
            </a:r>
            <a:endParaRPr lang="en-US" dirty="0"/>
          </a:p>
          <a:p>
            <a:pPr lvl="1"/>
            <a:r>
              <a:rPr lang="en-US" dirty="0" err="1"/>
              <a:t>Greidd</a:t>
            </a:r>
            <a:r>
              <a:rPr lang="en-US" dirty="0"/>
              <a:t> </a:t>
            </a:r>
            <a:r>
              <a:rPr lang="en-US" dirty="0" err="1"/>
              <a:t>félagsgjöld</a:t>
            </a:r>
            <a:r>
              <a:rPr lang="en-US" dirty="0"/>
              <a:t> 1.840.000 </a:t>
            </a:r>
          </a:p>
          <a:p>
            <a:pPr lvl="1"/>
            <a:r>
              <a:rPr lang="en-US" dirty="0"/>
              <a:t>25 </a:t>
            </a:r>
            <a:r>
              <a:rPr lang="en-US" dirty="0" err="1"/>
              <a:t>félagar</a:t>
            </a:r>
            <a:r>
              <a:rPr lang="en-US" dirty="0"/>
              <a:t> </a:t>
            </a:r>
            <a:r>
              <a:rPr lang="en-US" dirty="0" err="1"/>
              <a:t>hafa</a:t>
            </a:r>
            <a:r>
              <a:rPr lang="en-US" dirty="0"/>
              <a:t> ekki </a:t>
            </a:r>
            <a:r>
              <a:rPr lang="en-US" dirty="0" err="1"/>
              <a:t>greitt</a:t>
            </a:r>
            <a:r>
              <a:rPr lang="en-US" dirty="0"/>
              <a:t> </a:t>
            </a:r>
            <a:r>
              <a:rPr lang="en-US" dirty="0" err="1"/>
              <a:t>félagsgjöld</a:t>
            </a:r>
            <a:r>
              <a:rPr lang="en-US" dirty="0"/>
              <a:t> (</a:t>
            </a:r>
            <a:r>
              <a:rPr lang="en-US" dirty="0" err="1"/>
              <a:t>rukkum</a:t>
            </a:r>
            <a:r>
              <a:rPr lang="en-US" dirty="0"/>
              <a:t> bara &lt; 70 </a:t>
            </a:r>
            <a:r>
              <a:rPr lang="en-US" dirty="0" err="1"/>
              <a:t>ára</a:t>
            </a:r>
            <a:r>
              <a:rPr lang="en-US" dirty="0"/>
              <a:t> </a:t>
            </a:r>
            <a:r>
              <a:rPr lang="en-US" dirty="0" err="1"/>
              <a:t>félaga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Áætluð</a:t>
            </a:r>
            <a:r>
              <a:rPr lang="en-US" dirty="0"/>
              <a:t> </a:t>
            </a:r>
            <a:r>
              <a:rPr lang="en-US" dirty="0" err="1"/>
              <a:t>félagsgjöld</a:t>
            </a:r>
            <a:r>
              <a:rPr lang="en-US" dirty="0"/>
              <a:t> </a:t>
            </a:r>
            <a:r>
              <a:rPr lang="en-US" dirty="0" err="1"/>
              <a:t>eru</a:t>
            </a:r>
            <a:r>
              <a:rPr lang="en-US" dirty="0"/>
              <a:t> ekki í </a:t>
            </a:r>
            <a:r>
              <a:rPr lang="en-US" dirty="0" err="1"/>
              <a:t>ársreikningi</a:t>
            </a:r>
            <a:r>
              <a:rPr lang="en-US" dirty="0"/>
              <a:t>, </a:t>
            </a:r>
            <a:r>
              <a:rPr lang="en-US" dirty="0" err="1"/>
              <a:t>eingöngu</a:t>
            </a:r>
            <a:r>
              <a:rPr lang="en-US" dirty="0"/>
              <a:t> </a:t>
            </a:r>
            <a:r>
              <a:rPr lang="en-US" dirty="0" err="1"/>
              <a:t>greidd</a:t>
            </a:r>
            <a:r>
              <a:rPr lang="en-US" dirty="0"/>
              <a:t> </a:t>
            </a:r>
            <a:r>
              <a:rPr lang="en-US" dirty="0" err="1"/>
              <a:t>félagsgjöld</a:t>
            </a:r>
            <a:r>
              <a:rPr lang="en-US" dirty="0"/>
              <a:t> sett inn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tekjur</a:t>
            </a:r>
            <a:r>
              <a:rPr lang="en-US" dirty="0"/>
              <a:t> (</a:t>
            </a:r>
            <a:r>
              <a:rPr lang="en-US" dirty="0" err="1"/>
              <a:t>stundum</a:t>
            </a:r>
            <a:r>
              <a:rPr lang="en-US" dirty="0"/>
              <a:t> </a:t>
            </a:r>
            <a:r>
              <a:rPr lang="en-US" dirty="0" err="1"/>
              <a:t>koma</a:t>
            </a:r>
            <a:r>
              <a:rPr lang="en-US" dirty="0"/>
              <a:t> inn </a:t>
            </a:r>
            <a:r>
              <a:rPr lang="en-US" dirty="0" err="1"/>
              <a:t>greiðslur</a:t>
            </a:r>
            <a:r>
              <a:rPr lang="en-US" dirty="0"/>
              <a:t> á eldri </a:t>
            </a:r>
            <a:r>
              <a:rPr lang="en-US" dirty="0" err="1"/>
              <a:t>félagsgjöldum</a:t>
            </a:r>
            <a:r>
              <a:rPr lang="en-US" dirty="0"/>
              <a:t>)</a:t>
            </a:r>
          </a:p>
          <a:p>
            <a:r>
              <a:rPr lang="en-US" dirty="0"/>
              <a:t>Annar </a:t>
            </a:r>
            <a:r>
              <a:rPr lang="en-US" dirty="0" err="1"/>
              <a:t>kostnaður</a:t>
            </a:r>
            <a:r>
              <a:rPr lang="en-US" dirty="0"/>
              <a:t> </a:t>
            </a:r>
            <a:r>
              <a:rPr lang="en-US" dirty="0" err="1"/>
              <a:t>frá</a:t>
            </a:r>
            <a:r>
              <a:rPr lang="en-US" dirty="0"/>
              <a:t> </a:t>
            </a:r>
            <a:r>
              <a:rPr lang="en-US" dirty="0" err="1"/>
              <a:t>stjórn</a:t>
            </a:r>
            <a:r>
              <a:rPr lang="en-US" dirty="0"/>
              <a:t>, </a:t>
            </a:r>
            <a:r>
              <a:rPr lang="en-GB" dirty="0"/>
              <a:t>176.020 kr.</a:t>
            </a:r>
            <a:endParaRPr lang="en-US" dirty="0"/>
          </a:p>
          <a:p>
            <a:pPr lvl="1"/>
            <a:r>
              <a:rPr lang="en-US" dirty="0" err="1"/>
              <a:t>Kostnaður</a:t>
            </a:r>
            <a:r>
              <a:rPr lang="en-US" dirty="0"/>
              <a:t> </a:t>
            </a:r>
            <a:r>
              <a:rPr lang="en-US" dirty="0" err="1"/>
              <a:t>vegna</a:t>
            </a:r>
            <a:r>
              <a:rPr lang="en-US" dirty="0"/>
              <a:t> funda á </a:t>
            </a:r>
            <a:r>
              <a:rPr lang="en-US" dirty="0" err="1"/>
              <a:t>vegum</a:t>
            </a:r>
            <a:r>
              <a:rPr lang="en-US" dirty="0"/>
              <a:t> FSL, </a:t>
            </a:r>
            <a:r>
              <a:rPr lang="en-US" dirty="0" err="1"/>
              <a:t>staðfunda</a:t>
            </a:r>
            <a:r>
              <a:rPr lang="en-US" dirty="0"/>
              <a:t> </a:t>
            </a:r>
            <a:r>
              <a:rPr lang="en-US" dirty="0" err="1"/>
              <a:t>stjórnar</a:t>
            </a:r>
            <a:r>
              <a:rPr lang="en-US" dirty="0"/>
              <a:t> </a:t>
            </a:r>
            <a:r>
              <a:rPr lang="en-US" dirty="0" err="1"/>
              <a:t>með</a:t>
            </a:r>
            <a:r>
              <a:rPr lang="en-US" dirty="0"/>
              <a:t> mat og </a:t>
            </a:r>
            <a:r>
              <a:rPr lang="en-US" dirty="0" err="1"/>
              <a:t>stjórnarskipta</a:t>
            </a:r>
            <a:endParaRPr lang="en-US" dirty="0"/>
          </a:p>
          <a:p>
            <a:r>
              <a:rPr lang="is-IS" dirty="0"/>
              <a:t>Millifærsla frá LÍ skuldabréfi, vegna kaupa LÍ á LR hlutanum,</a:t>
            </a:r>
            <a:r>
              <a:rPr lang="en-GB" dirty="0"/>
              <a:t> 796.853 kr.</a:t>
            </a:r>
          </a:p>
          <a:p>
            <a:pPr marL="0" indent="0">
              <a:buNone/>
            </a:pPr>
            <a:endParaRPr lang="en-US" dirty="0">
              <a:effectLst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640169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C7845-CB89-69F7-2C0E-9408EB8F3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Ársreikningur</a:t>
            </a:r>
            <a:r>
              <a:rPr lang="en-US" b="1" dirty="0"/>
              <a:t> FSL </a:t>
            </a:r>
            <a:r>
              <a:rPr lang="en-US" b="1" dirty="0" err="1"/>
              <a:t>fyrir</a:t>
            </a:r>
            <a:r>
              <a:rPr lang="en-US" b="1" dirty="0"/>
              <a:t> 2025 í </a:t>
            </a:r>
            <a:r>
              <a:rPr lang="en-US" b="1" dirty="0" err="1"/>
              <a:t>ísl</a:t>
            </a:r>
            <a:r>
              <a:rPr lang="en-US" b="1" dirty="0"/>
              <a:t> </a:t>
            </a:r>
            <a:r>
              <a:rPr lang="en-US" b="1" dirty="0" err="1"/>
              <a:t>krónum</a:t>
            </a:r>
            <a:endParaRPr lang="en-US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08CE3CF-560F-6C53-35B9-AEDDC959D96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64794" y="1825625"/>
          <a:ext cx="10062411" cy="43513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8464">
                  <a:extLst>
                    <a:ext uri="{9D8B030D-6E8A-4147-A177-3AD203B41FA5}">
                      <a16:colId xmlns:a16="http://schemas.microsoft.com/office/drawing/2014/main" val="2431019740"/>
                    </a:ext>
                  </a:extLst>
                </a:gridCol>
                <a:gridCol w="1142181">
                  <a:extLst>
                    <a:ext uri="{9D8B030D-6E8A-4147-A177-3AD203B41FA5}">
                      <a16:colId xmlns:a16="http://schemas.microsoft.com/office/drawing/2014/main" val="3888892162"/>
                    </a:ext>
                  </a:extLst>
                </a:gridCol>
                <a:gridCol w="1058095">
                  <a:extLst>
                    <a:ext uri="{9D8B030D-6E8A-4147-A177-3AD203B41FA5}">
                      <a16:colId xmlns:a16="http://schemas.microsoft.com/office/drawing/2014/main" val="2694672121"/>
                    </a:ext>
                  </a:extLst>
                </a:gridCol>
                <a:gridCol w="974008">
                  <a:extLst>
                    <a:ext uri="{9D8B030D-6E8A-4147-A177-3AD203B41FA5}">
                      <a16:colId xmlns:a16="http://schemas.microsoft.com/office/drawing/2014/main" val="4122802831"/>
                    </a:ext>
                  </a:extLst>
                </a:gridCol>
                <a:gridCol w="1336049">
                  <a:extLst>
                    <a:ext uri="{9D8B030D-6E8A-4147-A177-3AD203B41FA5}">
                      <a16:colId xmlns:a16="http://schemas.microsoft.com/office/drawing/2014/main" val="2725305068"/>
                    </a:ext>
                  </a:extLst>
                </a:gridCol>
                <a:gridCol w="448464">
                  <a:extLst>
                    <a:ext uri="{9D8B030D-6E8A-4147-A177-3AD203B41FA5}">
                      <a16:colId xmlns:a16="http://schemas.microsoft.com/office/drawing/2014/main" val="1027665061"/>
                    </a:ext>
                  </a:extLst>
                </a:gridCol>
                <a:gridCol w="1270648">
                  <a:extLst>
                    <a:ext uri="{9D8B030D-6E8A-4147-A177-3AD203B41FA5}">
                      <a16:colId xmlns:a16="http://schemas.microsoft.com/office/drawing/2014/main" val="2421851830"/>
                    </a:ext>
                  </a:extLst>
                </a:gridCol>
                <a:gridCol w="1205247">
                  <a:extLst>
                    <a:ext uri="{9D8B030D-6E8A-4147-A177-3AD203B41FA5}">
                      <a16:colId xmlns:a16="http://schemas.microsoft.com/office/drawing/2014/main" val="3548979064"/>
                    </a:ext>
                  </a:extLst>
                </a:gridCol>
                <a:gridCol w="861892">
                  <a:extLst>
                    <a:ext uri="{9D8B030D-6E8A-4147-A177-3AD203B41FA5}">
                      <a16:colId xmlns:a16="http://schemas.microsoft.com/office/drawing/2014/main" val="2579371186"/>
                    </a:ext>
                  </a:extLst>
                </a:gridCol>
                <a:gridCol w="868899">
                  <a:extLst>
                    <a:ext uri="{9D8B030D-6E8A-4147-A177-3AD203B41FA5}">
                      <a16:colId xmlns:a16="http://schemas.microsoft.com/office/drawing/2014/main" val="1927156434"/>
                    </a:ext>
                  </a:extLst>
                </a:gridCol>
                <a:gridCol w="448464">
                  <a:extLst>
                    <a:ext uri="{9D8B030D-6E8A-4147-A177-3AD203B41FA5}">
                      <a16:colId xmlns:a16="http://schemas.microsoft.com/office/drawing/2014/main" val="4193674114"/>
                    </a:ext>
                  </a:extLst>
                </a:gridCol>
              </a:tblGrid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3603418497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REKSTRARREIKNINGUR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2025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2024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2023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EFNAHAGSREIKNINGUR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2025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2024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2023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572246934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1141927860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1252423081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Rekstrartekjur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Eignir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766308672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Félagsgjöld greidd 368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1.840.000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1.985.000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1.995.000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Sjóður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3585549702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Millifært frá LÍ 17.11.2025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796.853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813.004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918.177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Veltureikningur nr.460318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2.636.983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4.819.342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2.896.164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2457004005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Millifært frá LÍ 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797.885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Sparnaðarreikingur nr. 6964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18.657.752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13.167.944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12.327.479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3278971926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2.636.853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2.798.004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3.711.062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lok árs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2270026340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Rekstrargjöld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21.294.735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17.987.286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15.223.643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581392657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Innheimtuþjónusta Arion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46.425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53.790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52.712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Viðskiptakröfur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2178572670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Annar kostnaður frá stjórn 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176.020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850.061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806.225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Ógreidd félagsgjöld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335979986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1846457628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Afskriftir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140.000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Eignir samtals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21.294.735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17.987.286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15.223.643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3109761719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222.445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903.851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998.937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2886580000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 Eigið fé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487508790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Hagnaður 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2.414.408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1.894.153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2.712.125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Eigið fé 1.janúar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17.987.255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15.224.158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11.843.158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225378244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Hagnaður ársins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3.307.449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2.763.097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3.381.000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1468698275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Fjármunatekjur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21.294.704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17.987.255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15.224.158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2601025465"/>
                  </a:ext>
                </a:extLst>
              </a:tr>
              <a:tr h="2538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Vaxtatekjur 1.140.780 og 4.145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1.144.925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1.204.070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857.532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2871487959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mismunur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31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31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515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4286123442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Fjármagnsgjöld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1188840285"/>
                  </a:ext>
                </a:extLst>
              </a:tr>
              <a:tr h="2538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nn-NO" sz="800" u="none" strike="noStrike">
                          <a:effectLst/>
                        </a:rPr>
                        <a:t>Fjármagnst.sk. -250.972 og -912</a:t>
                      </a:r>
                      <a:endParaRPr lang="nn-NO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251.884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335.126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188.657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Gjaldkeri: 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3832253407"/>
                  </a:ext>
                </a:extLst>
              </a:tr>
              <a:tr h="1543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Valgerður Rúnarsdóttir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4101864155"/>
                  </a:ext>
                </a:extLst>
              </a:tr>
              <a:tr h="1543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 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Skoðunarmenn: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2900870938"/>
                  </a:ext>
                </a:extLst>
              </a:tr>
              <a:tr h="1543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Hagnaður ársins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3.307.449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2.763.097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3.381.000</a:t>
                      </a:r>
                      <a:endParaRPr lang="is-I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Gunnar Bjarni Ragnarsson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320516964"/>
                  </a:ext>
                </a:extLst>
              </a:tr>
              <a:tr h="1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s-IS" sz="800" u="none" strike="noStrike">
                          <a:effectLst/>
                        </a:rPr>
                        <a:t>Gunnar Þór Gunnarsson</a:t>
                      </a: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9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660156262"/>
                  </a:ext>
                </a:extLst>
              </a:tr>
              <a:tr h="1402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s-I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014" marR="7014" marT="7014" marB="0" anchor="b"/>
                </a:tc>
                <a:extLst>
                  <a:ext uri="{0D108BD9-81ED-4DB2-BD59-A6C34878D82A}">
                    <a16:rowId xmlns:a16="http://schemas.microsoft.com/office/drawing/2014/main" val="11282077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9561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84DAE1-84AC-C7B8-C67D-6972F98B9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86473-7D95-583E-8D4D-F5A7D8CEF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Staða reikninga 24.2.2026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799A7-5A9C-1145-4879-74E593CF8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 dirty="0"/>
          </a:p>
          <a:p>
            <a:r>
              <a:rPr lang="is-IS" dirty="0"/>
              <a:t>Veltureikningur: </a:t>
            </a:r>
            <a:r>
              <a:rPr lang="is-IS" b="1" i="0" dirty="0">
                <a:solidFill>
                  <a:srgbClr val="24333D"/>
                </a:solidFill>
                <a:effectLst/>
                <a:latin typeface="Suisse Int'l"/>
              </a:rPr>
              <a:t>626.683 </a:t>
            </a:r>
            <a:r>
              <a:rPr lang="is-IS" b="1" i="0" dirty="0" err="1">
                <a:solidFill>
                  <a:srgbClr val="24333D"/>
                </a:solidFill>
                <a:effectLst/>
                <a:latin typeface="Suisse Int'l"/>
              </a:rPr>
              <a:t>kr</a:t>
            </a:r>
            <a:endParaRPr lang="is-IS" b="1" i="0" dirty="0">
              <a:solidFill>
                <a:srgbClr val="24333D"/>
              </a:solidFill>
              <a:effectLst/>
              <a:latin typeface="Suisse Int'l"/>
            </a:endParaRPr>
          </a:p>
          <a:p>
            <a:r>
              <a:rPr lang="is-IS" dirty="0"/>
              <a:t>Sparnaðarreikningur: </a:t>
            </a:r>
            <a:r>
              <a:rPr lang="is-IS" b="1" i="0" dirty="0">
                <a:solidFill>
                  <a:srgbClr val="24333D"/>
                </a:solidFill>
                <a:effectLst/>
                <a:latin typeface="Suisse Int'l"/>
              </a:rPr>
              <a:t>20.735.368 kr.</a:t>
            </a:r>
            <a:endParaRPr lang="is-IS" dirty="0"/>
          </a:p>
          <a:p>
            <a:endParaRPr lang="is-IS" dirty="0"/>
          </a:p>
          <a:p>
            <a:endParaRPr lang="is-IS" dirty="0"/>
          </a:p>
          <a:p>
            <a:r>
              <a:rPr lang="is-IS" dirty="0"/>
              <a:t>Samtals eign á reikningum FSL</a:t>
            </a:r>
            <a:r>
              <a:rPr lang="is-IS"/>
              <a:t>: </a:t>
            </a:r>
            <a:r>
              <a:rPr lang="is-IS" b="1"/>
              <a:t>21.362.051 </a:t>
            </a:r>
            <a:r>
              <a:rPr lang="is-IS" b="1" dirty="0"/>
              <a:t>kr. </a:t>
            </a:r>
          </a:p>
        </p:txBody>
      </p:sp>
    </p:spTree>
    <p:extLst>
      <p:ext uri="{BB962C8B-B14F-4D97-AF65-F5344CB8AC3E}">
        <p14:creationId xmlns:p14="http://schemas.microsoft.com/office/powerpoint/2010/main" val="4010137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586D0FB1BD294CB8DE7B1BAC27028B" ma:contentTypeVersion="14" ma:contentTypeDescription="Create a new document." ma:contentTypeScope="" ma:versionID="65ce175f2875afd6bac65802782b9a07">
  <xsd:schema xmlns:xsd="http://www.w3.org/2001/XMLSchema" xmlns:xs="http://www.w3.org/2001/XMLSchema" xmlns:p="http://schemas.microsoft.com/office/2006/metadata/properties" xmlns:ns3="49f92bd1-85e9-4659-88ae-741118768af3" xmlns:ns4="b3f4dab0-1e3b-48da-92ec-72d6cddab42b" targetNamespace="http://schemas.microsoft.com/office/2006/metadata/properties" ma:root="true" ma:fieldsID="e6440fa2e1701fb17f92a0f0d732d84d" ns3:_="" ns4:_="">
    <xsd:import namespace="49f92bd1-85e9-4659-88ae-741118768af3"/>
    <xsd:import namespace="b3f4dab0-1e3b-48da-92ec-72d6cddab42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f92bd1-85e9-4659-88ae-741118768af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f4dab0-1e3b-48da-92ec-72d6cddab4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E3DFED-33D8-4C3C-949C-0ADE90AA80D1}">
  <ds:schemaRefs>
    <ds:schemaRef ds:uri="http://purl.org/dc/terms/"/>
    <ds:schemaRef ds:uri="http://purl.org/dc/dcmitype/"/>
    <ds:schemaRef ds:uri="http://schemas.microsoft.com/office/infopath/2007/PartnerControls"/>
    <ds:schemaRef ds:uri="b3f4dab0-1e3b-48da-92ec-72d6cddab42b"/>
    <ds:schemaRef ds:uri="http://schemas.microsoft.com/office/2006/documentManagement/types"/>
    <ds:schemaRef ds:uri="49f92bd1-85e9-4659-88ae-741118768af3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4A2E811-F294-4C47-83D1-6F10C9C8F8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f92bd1-85e9-4659-88ae-741118768af3"/>
    <ds:schemaRef ds:uri="b3f4dab0-1e3b-48da-92ec-72d6cddab4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EF01316-7B9A-4D49-826D-3DB52F823ED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412</Words>
  <Application>Microsoft Macintosh PowerPoint</Application>
  <PresentationFormat>Widescreen</PresentationFormat>
  <Paragraphs>223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Aptos Narrow</vt:lpstr>
      <vt:lpstr>Arial</vt:lpstr>
      <vt:lpstr>Calibri</vt:lpstr>
      <vt:lpstr>Calibri Light</vt:lpstr>
      <vt:lpstr>Suisse Int'l</vt:lpstr>
      <vt:lpstr>Office Theme</vt:lpstr>
      <vt:lpstr>Aðalfundur FSL 2026 Ársreikningar 2025</vt:lpstr>
      <vt:lpstr>Ársreikningur fyrir 2025</vt:lpstr>
      <vt:lpstr>Ársreikningur fyrir 2024</vt:lpstr>
      <vt:lpstr>Ársreikningur FSL fyrir 2025 í ísl krónum</vt:lpstr>
      <vt:lpstr>Staða reikninga 24.2.2026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Valgerður Rúnarsdóttir</dc:creator>
  <cp:lastModifiedBy>Dögg Pálsdóttir</cp:lastModifiedBy>
  <cp:revision>6</cp:revision>
  <cp:lastPrinted>2026-02-24T12:16:46Z</cp:lastPrinted>
  <dcterms:created xsi:type="dcterms:W3CDTF">2022-05-17T09:26:55Z</dcterms:created>
  <dcterms:modified xsi:type="dcterms:W3CDTF">2026-04-08T11:29:26Z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0x01010086586D0FB1BD294CB8DE7B1BAC27028B</vt:lpwstr>
  </property>
</Properties>
</file>